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6858000" cy="9144000"/>
  <p:embeddedFontLst>
    <p:embeddedFont>
      <p:font typeface="Open Sauce" charset="1" panose="00000500000000000000"/>
      <p:regular r:id="rId21"/>
    </p:embeddedFont>
    <p:embeddedFont>
      <p:font typeface="Open Sauce Heavy" charset="1" panose="00000A00000000000000"/>
      <p:regular r:id="rId22"/>
    </p:embeddedFont>
    <p:embeddedFont>
      <p:font typeface="Open Sauce Bold" charset="1" panose="00000800000000000000"/>
      <p:regular r:id="rId23"/>
    </p:embeddedFont>
    <p:embeddedFont>
      <p:font typeface="Open Sauce Bold Italics" charset="1" panose="00000800000000000000"/>
      <p:regular r:id="rId24"/>
    </p:embeddedFont>
    <p:embeddedFont>
      <p:font typeface="Open Sauce Italics" charset="1" panose="000005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341618" y="8395598"/>
            <a:ext cx="5298032" cy="1140568"/>
            <a:chOff x="0" y="0"/>
            <a:chExt cx="1395367" cy="30039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95367" cy="300397"/>
            </a:xfrm>
            <a:custGeom>
              <a:avLst/>
              <a:gdLst/>
              <a:ahLst/>
              <a:cxnLst/>
              <a:rect r="r" b="b" t="t" l="l"/>
              <a:pathLst>
                <a:path h="300397" w="1395367">
                  <a:moveTo>
                    <a:pt x="74525" y="0"/>
                  </a:moveTo>
                  <a:lnTo>
                    <a:pt x="1320841" y="0"/>
                  </a:lnTo>
                  <a:cubicBezTo>
                    <a:pt x="1340607" y="0"/>
                    <a:pt x="1359562" y="7852"/>
                    <a:pt x="1373539" y="21828"/>
                  </a:cubicBezTo>
                  <a:cubicBezTo>
                    <a:pt x="1387515" y="35804"/>
                    <a:pt x="1395367" y="54760"/>
                    <a:pt x="1395367" y="74525"/>
                  </a:cubicBezTo>
                  <a:lnTo>
                    <a:pt x="1395367" y="225871"/>
                  </a:lnTo>
                  <a:cubicBezTo>
                    <a:pt x="1395367" y="245637"/>
                    <a:pt x="1387515" y="264592"/>
                    <a:pt x="1373539" y="278569"/>
                  </a:cubicBezTo>
                  <a:cubicBezTo>
                    <a:pt x="1359562" y="292545"/>
                    <a:pt x="1340607" y="300397"/>
                    <a:pt x="1320841" y="300397"/>
                  </a:cubicBezTo>
                  <a:lnTo>
                    <a:pt x="74525" y="300397"/>
                  </a:lnTo>
                  <a:cubicBezTo>
                    <a:pt x="54760" y="300397"/>
                    <a:pt x="35804" y="292545"/>
                    <a:pt x="21828" y="278569"/>
                  </a:cubicBezTo>
                  <a:cubicBezTo>
                    <a:pt x="7852" y="264592"/>
                    <a:pt x="0" y="245637"/>
                    <a:pt x="0" y="225871"/>
                  </a:cubicBezTo>
                  <a:lnTo>
                    <a:pt x="0" y="74525"/>
                  </a:lnTo>
                  <a:cubicBezTo>
                    <a:pt x="0" y="54760"/>
                    <a:pt x="7852" y="35804"/>
                    <a:pt x="21828" y="21828"/>
                  </a:cubicBezTo>
                  <a:cubicBezTo>
                    <a:pt x="35804" y="7852"/>
                    <a:pt x="54760" y="0"/>
                    <a:pt x="74525" y="0"/>
                  </a:cubicBezTo>
                  <a:close/>
                </a:path>
              </a:pathLst>
            </a:custGeom>
            <a:ln w="19050" cap="rnd">
              <a:solidFill>
                <a:srgbClr val="5D0101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395367" cy="3384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43909"/>
            <a:ext cx="18288000" cy="1483690"/>
            <a:chOff x="0" y="0"/>
            <a:chExt cx="4816593" cy="3907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390766"/>
            </a:xfrm>
            <a:custGeom>
              <a:avLst/>
              <a:gdLst/>
              <a:ahLst/>
              <a:cxnLst/>
              <a:rect r="r" b="b" t="t" l="l"/>
              <a:pathLst>
                <a:path h="3907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5D010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028700" y="5963434"/>
            <a:ext cx="9098176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Step-by-St</a:t>
            </a:r>
            <a:r>
              <a:rPr lang="en-US" sz="3600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ep Guide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3254172"/>
            <a:ext cx="14463348" cy="2109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141"/>
              </a:lnSpc>
            </a:pPr>
            <a:r>
              <a:rPr lang="en-US" b="true" sz="8141">
                <a:solidFill>
                  <a:srgbClr val="5D0101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HOW TO WRITE A WINNING POSITION PAPER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85850" y="506989"/>
            <a:ext cx="614336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STEM MUN 2026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341618" y="8644890"/>
            <a:ext cx="5298032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b="true" sz="3600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Shaden Roza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621134" y="506989"/>
            <a:ext cx="7638166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Annual Conference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8700" y="6854743"/>
            <a:ext cx="12838903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b="true" sz="3600" i="true">
                <a:solidFill>
                  <a:srgbClr val="5D0101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“A Position Paper is your</a:t>
            </a:r>
            <a:r>
              <a:rPr lang="en-US" b="true" sz="3600" i="true">
                <a:solidFill>
                  <a:srgbClr val="5D0101"/>
                </a:solidFill>
                <a:latin typeface="Open Sauce Bold Italics"/>
                <a:ea typeface="Open Sauce Bold Italics"/>
                <a:cs typeface="Open Sauce Bold Italics"/>
                <a:sym typeface="Open Sauce Bold Italics"/>
              </a:rPr>
              <a:t> country’s voice before the debate begins.”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43909"/>
            <a:ext cx="18288000" cy="1483690"/>
            <a:chOff x="0" y="0"/>
            <a:chExt cx="4816593" cy="39076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390766"/>
            </a:xfrm>
            <a:custGeom>
              <a:avLst/>
              <a:gdLst/>
              <a:ahLst/>
              <a:cxnLst/>
              <a:rect r="r" b="b" t="t" l="l"/>
              <a:pathLst>
                <a:path h="3907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5D010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8038523"/>
            <a:ext cx="9144000" cy="2439555"/>
            <a:chOff x="0" y="0"/>
            <a:chExt cx="2408296" cy="64251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408296" cy="642516"/>
            </a:xfrm>
            <a:custGeom>
              <a:avLst/>
              <a:gdLst/>
              <a:ahLst/>
              <a:cxnLst/>
              <a:rect r="r" b="b" t="t" l="l"/>
              <a:pathLst>
                <a:path h="642516" w="2408296">
                  <a:moveTo>
                    <a:pt x="43180" y="0"/>
                  </a:moveTo>
                  <a:lnTo>
                    <a:pt x="2365116" y="0"/>
                  </a:lnTo>
                  <a:cubicBezTo>
                    <a:pt x="2388964" y="0"/>
                    <a:pt x="2408296" y="19332"/>
                    <a:pt x="2408296" y="43180"/>
                  </a:cubicBezTo>
                  <a:lnTo>
                    <a:pt x="2408296" y="599336"/>
                  </a:lnTo>
                  <a:cubicBezTo>
                    <a:pt x="2408296" y="610788"/>
                    <a:pt x="2403747" y="621771"/>
                    <a:pt x="2395649" y="629869"/>
                  </a:cubicBezTo>
                  <a:cubicBezTo>
                    <a:pt x="2387551" y="637967"/>
                    <a:pt x="2376568" y="642516"/>
                    <a:pt x="2365116" y="642516"/>
                  </a:cubicBezTo>
                  <a:lnTo>
                    <a:pt x="43180" y="642516"/>
                  </a:lnTo>
                  <a:cubicBezTo>
                    <a:pt x="31728" y="642516"/>
                    <a:pt x="20745" y="637967"/>
                    <a:pt x="12647" y="629869"/>
                  </a:cubicBezTo>
                  <a:cubicBezTo>
                    <a:pt x="4549" y="621771"/>
                    <a:pt x="0" y="610788"/>
                    <a:pt x="0" y="599336"/>
                  </a:cubicBezTo>
                  <a:lnTo>
                    <a:pt x="0" y="43180"/>
                  </a:lnTo>
                  <a:cubicBezTo>
                    <a:pt x="0" y="19332"/>
                    <a:pt x="19332" y="0"/>
                    <a:pt x="43180" y="0"/>
                  </a:cubicBezTo>
                  <a:close/>
                </a:path>
              </a:pathLst>
            </a:custGeom>
            <a:solidFill>
              <a:srgbClr val="5D010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408296" cy="6806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028700" y="2070100"/>
            <a:ext cx="12562641" cy="639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sz="3699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</a:t>
            </a:r>
            <a:r>
              <a:rPr lang="en-US" b="true" sz="3699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riting Style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46983" y="4555460"/>
            <a:ext cx="7850034" cy="1579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Wr</a:t>
            </a: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ite</a:t>
            </a: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from</a:t>
            </a: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your</a:t>
            </a: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country’s </a:t>
            </a: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perspective.</a:t>
            </a:r>
          </a:p>
          <a:p>
            <a:pPr algn="l">
              <a:lnSpc>
                <a:spcPts val="4263"/>
              </a:lnSpc>
            </a:pPr>
            <a:r>
              <a:rPr lang="en-US" b="true" sz="304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ALWAYS USE THIRD PERSON.</a:t>
            </a:r>
          </a:p>
          <a:p>
            <a:pPr algn="l">
              <a:lnSpc>
                <a:spcPts val="4263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085850" y="506989"/>
            <a:ext cx="614336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STEM MUN 2026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621134" y="506989"/>
            <a:ext cx="7638166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Annual Conference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30046" y="2089150"/>
            <a:ext cx="7494363" cy="37135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63"/>
              </a:lnSpc>
            </a:pPr>
            <a:r>
              <a:rPr lang="en-US" sz="3045" u="sng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Correct</a:t>
            </a:r>
          </a:p>
          <a:p>
            <a:pPr algn="l">
              <a:lnSpc>
                <a:spcPts val="4263"/>
              </a:lnSpc>
            </a:pPr>
          </a:p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✅ </a:t>
            </a: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Egypt supports…</a:t>
            </a:r>
          </a:p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✅ The delegation of Brazil believes…</a:t>
            </a:r>
          </a:p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✅ F</a:t>
            </a: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rance em</a:t>
            </a: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phasizes…</a:t>
            </a:r>
          </a:p>
          <a:p>
            <a:pPr algn="l">
              <a:lnSpc>
                <a:spcPts val="4263"/>
              </a:lnSpc>
            </a:pPr>
            <a:r>
              <a:rPr lang="en-US" b="true" sz="304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✅ The R</a:t>
            </a: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epublic of Indonesia calls upon Member St</a:t>
            </a:r>
            <a:r>
              <a:rPr lang="en-US" b="true" sz="304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ates…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230046" y="6355199"/>
            <a:ext cx="7850034" cy="4292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43"/>
              </a:lnSpc>
            </a:pPr>
            <a:r>
              <a:rPr lang="en-US" sz="3245" u="sng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Avoid</a:t>
            </a:r>
          </a:p>
          <a:p>
            <a:pPr algn="l">
              <a:lnSpc>
                <a:spcPts val="4263"/>
              </a:lnSpc>
            </a:pPr>
          </a:p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❌ I believe…</a:t>
            </a:r>
          </a:p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❌ We think…</a:t>
            </a:r>
          </a:p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❌ In my opinion…</a:t>
            </a:r>
          </a:p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❌ My country…</a:t>
            </a:r>
          </a:p>
          <a:p>
            <a:pPr algn="l">
              <a:lnSpc>
                <a:spcPts val="4263"/>
              </a:lnSpc>
            </a:pPr>
          </a:p>
          <a:p>
            <a:pPr algn="l">
              <a:lnSpc>
                <a:spcPts val="4263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295388" y="8375591"/>
            <a:ext cx="9901983" cy="1698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43"/>
              </a:lnSpc>
            </a:pPr>
            <a:r>
              <a:rPr lang="en-US" sz="3245" b="tru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</a:t>
            </a:r>
            <a:r>
              <a:rPr lang="en-US" sz="3245" b="tru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emember:</a:t>
            </a:r>
          </a:p>
          <a:p>
            <a:pPr algn="l">
              <a:lnSpc>
                <a:spcPts val="4543"/>
              </a:lnSpc>
            </a:pPr>
            <a:r>
              <a:rPr lang="en-US" sz="3245" b="tru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You</a:t>
            </a:r>
            <a:r>
              <a:rPr lang="en-US" sz="3245" b="tru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represent your country, not yourself.</a:t>
            </a:r>
          </a:p>
          <a:p>
            <a:pPr algn="l">
              <a:lnSpc>
                <a:spcPts val="4543"/>
              </a:lnSpc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079625"/>
            <a:ext cx="6143369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Use Diplomatic Language</a:t>
            </a:r>
          </a:p>
          <a:p>
            <a:pPr algn="l">
              <a:lnSpc>
                <a:spcPts val="5040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3560445"/>
            <a:ext cx="11333969" cy="4948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Prof</a:t>
            </a:r>
            <a:r>
              <a:rPr lang="en-US" b="true" sz="2799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essional MUN vocabulary: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</a:p>
          <a:p>
            <a:pPr algn="l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Supports</a:t>
            </a:r>
          </a:p>
          <a:p>
            <a:pPr algn="l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Encourages</a:t>
            </a:r>
          </a:p>
          <a:p>
            <a:pPr algn="l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Reaffirms</a:t>
            </a:r>
          </a:p>
          <a:p>
            <a:pPr algn="l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Recognizes</a:t>
            </a:r>
          </a:p>
          <a:p>
            <a:pPr algn="l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Welcomes</a:t>
            </a:r>
          </a:p>
          <a:p>
            <a:pPr algn="l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Calls Upon</a:t>
            </a:r>
          </a:p>
          <a:p>
            <a:pPr algn="l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Emphasizes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5925331" y="4551045"/>
            <a:ext cx="11853796" cy="3462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Recomm</a:t>
            </a: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ends</a:t>
            </a:r>
          </a:p>
          <a:p>
            <a:pPr algn="l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Advocates</a:t>
            </a:r>
          </a:p>
          <a:p>
            <a:pPr algn="l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A</a:t>
            </a: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ffirms</a:t>
            </a:r>
          </a:p>
          <a:p>
            <a:pPr algn="l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Expr</a:t>
            </a: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esses Concern</a:t>
            </a:r>
          </a:p>
          <a:p>
            <a:pPr algn="l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Condemns (only if consistent with your country’s official policy)</a:t>
            </a:r>
          </a:p>
          <a:p>
            <a:pPr algn="l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Urges</a:t>
            </a:r>
          </a:p>
          <a:p>
            <a:pPr algn="l" marL="604519" indent="-302260" lvl="1">
              <a:lnSpc>
                <a:spcPts val="3919"/>
              </a:lnSpc>
              <a:spcBef>
                <a:spcPct val="0"/>
              </a:spcBef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Stres</a:t>
            </a: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ses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0" y="43909"/>
            <a:ext cx="18288000" cy="1483690"/>
            <a:chOff x="0" y="0"/>
            <a:chExt cx="4816593" cy="3907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390766"/>
            </a:xfrm>
            <a:custGeom>
              <a:avLst/>
              <a:gdLst/>
              <a:ahLst/>
              <a:cxnLst/>
              <a:rect r="r" b="b" t="t" l="l"/>
              <a:pathLst>
                <a:path h="3907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5D010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085850" y="506989"/>
            <a:ext cx="614336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STEM MUN 2026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621134" y="506989"/>
            <a:ext cx="7638166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Annual Conference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079625"/>
            <a:ext cx="6143369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</a:t>
            </a:r>
            <a:r>
              <a:rPr lang="en-US" b="true" sz="3600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eferences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85850" y="4020185"/>
            <a:ext cx="11853796" cy="6167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Recomm</a:t>
            </a:r>
            <a:r>
              <a:rPr lang="en-US" sz="31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ended Sources</a:t>
            </a:r>
          </a:p>
          <a:p>
            <a:pPr algn="l" marL="690877" indent="-345439" lvl="1">
              <a:lnSpc>
                <a:spcPts val="447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Un</a:t>
            </a:r>
            <a:r>
              <a:rPr lang="en-US" sz="31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ited Nations</a:t>
            </a:r>
          </a:p>
          <a:p>
            <a:pPr algn="l" marL="690877" indent="-345439" lvl="1">
              <a:lnSpc>
                <a:spcPts val="447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Mi</a:t>
            </a:r>
            <a:r>
              <a:rPr lang="en-US" sz="31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nistry of Foreign Affairs</a:t>
            </a:r>
          </a:p>
          <a:p>
            <a:pPr algn="l" marL="690877" indent="-345439" lvl="1">
              <a:lnSpc>
                <a:spcPts val="447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Government Websites</a:t>
            </a:r>
          </a:p>
          <a:p>
            <a:pPr algn="l" marL="690877" indent="-345439" lvl="1">
              <a:lnSpc>
                <a:spcPts val="447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World Bank</a:t>
            </a:r>
          </a:p>
          <a:p>
            <a:pPr algn="l" marL="690877" indent="-345439" lvl="1">
              <a:lnSpc>
                <a:spcPts val="447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WHO</a:t>
            </a:r>
          </a:p>
          <a:p>
            <a:pPr algn="l" marL="690877" indent="-345439" lvl="1">
              <a:lnSpc>
                <a:spcPts val="447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Reuters</a:t>
            </a:r>
          </a:p>
          <a:p>
            <a:pPr algn="l" marL="690877" indent="-345439" lvl="1">
              <a:lnSpc>
                <a:spcPts val="447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AP News</a:t>
            </a:r>
          </a:p>
          <a:p>
            <a:pPr algn="l" marL="690877" indent="-345439" lvl="1">
              <a:lnSpc>
                <a:spcPts val="447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UN Digital Library</a:t>
            </a:r>
          </a:p>
          <a:p>
            <a:pPr algn="l" marL="690877" indent="-345439" lvl="1">
              <a:lnSpc>
                <a:spcPts val="4479"/>
              </a:lnSpc>
              <a:spcBef>
                <a:spcPct val="0"/>
              </a:spcBef>
              <a:buFont typeface="Arial"/>
              <a:buChar char="•"/>
            </a:pPr>
            <a:r>
              <a:rPr lang="en-US" sz="31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Official Embassy Websi</a:t>
            </a:r>
            <a:r>
              <a:rPr lang="en-US" sz="31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tes</a:t>
            </a:r>
          </a:p>
          <a:p>
            <a:pPr algn="l">
              <a:lnSpc>
                <a:spcPts val="4479"/>
              </a:lnSpc>
              <a:spcBef>
                <a:spcPct val="0"/>
              </a:spcBef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085850" y="3100705"/>
            <a:ext cx="11333969" cy="98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</a:t>
            </a:r>
            <a:r>
              <a:rPr lang="en-US" b="true" sz="2799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lways use reliable sources.</a:t>
            </a:r>
          </a:p>
          <a:p>
            <a:pPr algn="l">
              <a:lnSpc>
                <a:spcPts val="3919"/>
              </a:lnSpc>
              <a:spcBef>
                <a:spcPct val="0"/>
              </a:spcBef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0" y="43909"/>
            <a:ext cx="18288000" cy="1483690"/>
            <a:chOff x="0" y="0"/>
            <a:chExt cx="4816593" cy="3907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390766"/>
            </a:xfrm>
            <a:custGeom>
              <a:avLst/>
              <a:gdLst/>
              <a:ahLst/>
              <a:cxnLst/>
              <a:rect r="r" b="b" t="t" l="l"/>
              <a:pathLst>
                <a:path h="3907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5D010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085850" y="506989"/>
            <a:ext cx="614336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STEM MUN 2026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621134" y="506989"/>
            <a:ext cx="7638166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Annual Conference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079625"/>
            <a:ext cx="6143369" cy="6134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Commo</a:t>
            </a:r>
            <a:r>
              <a:rPr lang="en-US" b="true" sz="3600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 Mistakes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85850" y="3778885"/>
            <a:ext cx="11333969" cy="46374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0"/>
              </a:lnSpc>
              <a:spcBef>
                <a:spcPct val="0"/>
              </a:spcBef>
            </a:pPr>
            <a:r>
              <a:rPr lang="en-US" b="true" sz="3800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❌ Writing person</a:t>
            </a:r>
            <a:r>
              <a:rPr lang="en-US" b="true" sz="3800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al opinions</a:t>
            </a:r>
          </a:p>
          <a:p>
            <a:pPr algn="l">
              <a:lnSpc>
                <a:spcPts val="5320"/>
              </a:lnSpc>
              <a:spcBef>
                <a:spcPct val="0"/>
              </a:spcBef>
            </a:pPr>
            <a:r>
              <a:rPr lang="en-US" b="true" sz="3800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❌ Copy-pasting from AI</a:t>
            </a:r>
          </a:p>
          <a:p>
            <a:pPr algn="l">
              <a:lnSpc>
                <a:spcPts val="5320"/>
              </a:lnSpc>
              <a:spcBef>
                <a:spcPct val="0"/>
              </a:spcBef>
            </a:pPr>
            <a:r>
              <a:rPr lang="en-US" b="true" sz="3800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❌ Using unreliable sources</a:t>
            </a:r>
          </a:p>
          <a:p>
            <a:pPr algn="l">
              <a:lnSpc>
                <a:spcPts val="5320"/>
              </a:lnSpc>
              <a:spcBef>
                <a:spcPct val="0"/>
              </a:spcBef>
            </a:pPr>
            <a:r>
              <a:rPr lang="en-US" b="true" sz="3800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❌ Forgetting citations</a:t>
            </a:r>
          </a:p>
          <a:p>
            <a:pPr algn="l">
              <a:lnSpc>
                <a:spcPts val="5320"/>
              </a:lnSpc>
              <a:spcBef>
                <a:spcPct val="0"/>
              </a:spcBef>
            </a:pPr>
            <a:r>
              <a:rPr lang="en-US" b="true" sz="3800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❌ Proposing unrealistic solutions</a:t>
            </a:r>
          </a:p>
          <a:p>
            <a:pPr algn="l">
              <a:lnSpc>
                <a:spcPts val="5320"/>
              </a:lnSpc>
              <a:spcBef>
                <a:spcPct val="0"/>
              </a:spcBef>
            </a:pPr>
            <a:r>
              <a:rPr lang="en-US" b="true" sz="3800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❌ Ignoring your country’s official policy</a:t>
            </a:r>
          </a:p>
          <a:p>
            <a:pPr algn="l">
              <a:lnSpc>
                <a:spcPts val="5320"/>
              </a:lnSpc>
              <a:spcBef>
                <a:spcPct val="0"/>
              </a:spcBef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0" y="43909"/>
            <a:ext cx="18288000" cy="1483690"/>
            <a:chOff x="0" y="0"/>
            <a:chExt cx="4816593" cy="3907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16592" cy="390766"/>
            </a:xfrm>
            <a:custGeom>
              <a:avLst/>
              <a:gdLst/>
              <a:ahLst/>
              <a:cxnLst/>
              <a:rect r="r" b="b" t="t" l="l"/>
              <a:pathLst>
                <a:path h="3907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5D010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85850" y="506989"/>
            <a:ext cx="614336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STEM MUN 2026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21134" y="506989"/>
            <a:ext cx="7638166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Annual Conference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079625"/>
            <a:ext cx="6143369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Position Pap</a:t>
            </a:r>
            <a:r>
              <a:rPr lang="en-US" sz="3600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er Formula</a:t>
            </a:r>
          </a:p>
          <a:p>
            <a:pPr algn="l">
              <a:lnSpc>
                <a:spcPts val="5040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1085850" y="3902710"/>
            <a:ext cx="15875551" cy="46747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64"/>
              </a:lnSpc>
              <a:spcBef>
                <a:spcPct val="0"/>
              </a:spcBef>
            </a:pPr>
            <a:r>
              <a:rPr lang="en-US" b="true" sz="5331">
                <a:solidFill>
                  <a:srgbClr val="5D0101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Research the Topic ➜ R</a:t>
            </a:r>
            <a:r>
              <a:rPr lang="en-US" b="true" sz="5331">
                <a:solidFill>
                  <a:srgbClr val="5D0101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esearch Your Cou</a:t>
            </a:r>
            <a:r>
              <a:rPr lang="en-US" b="true" sz="5331">
                <a:solidFill>
                  <a:srgbClr val="5D0101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n</a:t>
            </a:r>
            <a:r>
              <a:rPr lang="en-US" b="true" sz="5331">
                <a:solidFill>
                  <a:srgbClr val="5D0101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try ➜ Background of the Issue ➜ Country Position ➜ Actions Taken ➜ Proposed Solutions ➜ Referenc</a:t>
            </a:r>
            <a:r>
              <a:rPr lang="en-US" b="true" sz="5331">
                <a:solidFill>
                  <a:srgbClr val="5D0101"/>
                </a:solidFill>
                <a:latin typeface="Open Sauce Heavy"/>
                <a:ea typeface="Open Sauce Heavy"/>
                <a:cs typeface="Open Sauce Heavy"/>
                <a:sym typeface="Open Sauce Heavy"/>
              </a:rPr>
              <a:t>es</a:t>
            </a:r>
          </a:p>
          <a:p>
            <a:pPr algn="l">
              <a:lnSpc>
                <a:spcPts val="7464"/>
              </a:lnSpc>
              <a:spcBef>
                <a:spcPct val="0"/>
              </a:spcBef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0" y="43909"/>
            <a:ext cx="18288000" cy="1483690"/>
            <a:chOff x="0" y="0"/>
            <a:chExt cx="4816593" cy="3907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16592" cy="390766"/>
            </a:xfrm>
            <a:custGeom>
              <a:avLst/>
              <a:gdLst/>
              <a:ahLst/>
              <a:cxnLst/>
              <a:rect r="r" b="b" t="t" l="l"/>
              <a:pathLst>
                <a:path h="3907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5D010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85850" y="506989"/>
            <a:ext cx="614336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STEM MUN 2026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21134" y="506989"/>
            <a:ext cx="7638166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Annual Conference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43909"/>
            <a:ext cx="18288000" cy="12482140"/>
            <a:chOff x="0" y="0"/>
            <a:chExt cx="4816593" cy="328747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3287477"/>
            </a:xfrm>
            <a:custGeom>
              <a:avLst/>
              <a:gdLst/>
              <a:ahLst/>
              <a:cxnLst/>
              <a:rect r="r" b="b" t="t" l="l"/>
              <a:pathLst>
                <a:path h="328747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287477"/>
                  </a:lnTo>
                  <a:lnTo>
                    <a:pt x="0" y="3287477"/>
                  </a:lnTo>
                  <a:close/>
                </a:path>
              </a:pathLst>
            </a:custGeom>
            <a:solidFill>
              <a:srgbClr val="5D0101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332557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85850" y="506989"/>
            <a:ext cx="614336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STEM MUN 2026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621134" y="506989"/>
            <a:ext cx="7638166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Annual Conference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-4668909" y="2817383"/>
            <a:ext cx="27625818" cy="4404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627"/>
              </a:lnSpc>
            </a:pPr>
            <a:r>
              <a:rPr lang="en-US" b="true" sz="12591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THANK YOU!</a:t>
            </a:r>
          </a:p>
          <a:p>
            <a:pPr algn="ctr">
              <a:lnSpc>
                <a:spcPts val="17627"/>
              </a:lnSpc>
            </a:pPr>
            <a:r>
              <a:rPr lang="en-US" b="true" sz="12591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ANY QUESTIONS?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9144000" y="3435303"/>
            <a:ext cx="8890387" cy="4445193"/>
            <a:chOff x="0" y="0"/>
            <a:chExt cx="6350000" cy="3175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350000" cy="3175000"/>
            </a:xfrm>
            <a:custGeom>
              <a:avLst/>
              <a:gdLst/>
              <a:ahLst/>
              <a:cxnLst/>
              <a:rect r="r" b="b" t="t" l="l"/>
              <a:pathLst>
                <a:path h="3175000" w="6350000">
                  <a:moveTo>
                    <a:pt x="0" y="2286000"/>
                  </a:moveTo>
                  <a:lnTo>
                    <a:pt x="0" y="889000"/>
                  </a:lnTo>
                  <a:cubicBezTo>
                    <a:pt x="0" y="397510"/>
                    <a:pt x="397510" y="0"/>
                    <a:pt x="889000" y="0"/>
                  </a:cubicBezTo>
                  <a:lnTo>
                    <a:pt x="5461000" y="0"/>
                  </a:lnTo>
                  <a:cubicBezTo>
                    <a:pt x="5952490" y="0"/>
                    <a:pt x="6350000" y="397510"/>
                    <a:pt x="6350000" y="889000"/>
                  </a:cubicBezTo>
                  <a:lnTo>
                    <a:pt x="6350000" y="2286000"/>
                  </a:lnTo>
                  <a:cubicBezTo>
                    <a:pt x="6350000" y="2777490"/>
                    <a:pt x="5952490" y="3175000"/>
                    <a:pt x="5461000" y="3175000"/>
                  </a:cubicBezTo>
                  <a:lnTo>
                    <a:pt x="889000" y="3175000"/>
                  </a:lnTo>
                  <a:cubicBezTo>
                    <a:pt x="397510" y="3175000"/>
                    <a:pt x="0" y="2777490"/>
                    <a:pt x="0" y="2286000"/>
                  </a:cubicBezTo>
                  <a:close/>
                </a:path>
              </a:pathLst>
            </a:custGeom>
            <a:blipFill>
              <a:blip r:embed="rId2"/>
              <a:stretch>
                <a:fillRect l="0" t="-20535" r="0" b="-162052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3175000"/>
            </a:xfrm>
            <a:custGeom>
              <a:avLst/>
              <a:gdLst/>
              <a:ahLst/>
              <a:cxnLst/>
              <a:rect r="r" b="b" t="t" l="l"/>
              <a:pathLst>
                <a:path h="3175000" w="6350000">
                  <a:moveTo>
                    <a:pt x="5461000" y="19050"/>
                  </a:moveTo>
                  <a:cubicBezTo>
                    <a:pt x="5693410" y="19050"/>
                    <a:pt x="5911850" y="109220"/>
                    <a:pt x="6076950" y="273050"/>
                  </a:cubicBezTo>
                  <a:cubicBezTo>
                    <a:pt x="6240780" y="436880"/>
                    <a:pt x="6330950" y="655320"/>
                    <a:pt x="6330950" y="889000"/>
                  </a:cubicBezTo>
                  <a:lnTo>
                    <a:pt x="6330950" y="2286000"/>
                  </a:lnTo>
                  <a:cubicBezTo>
                    <a:pt x="6330950" y="2518410"/>
                    <a:pt x="6240780" y="2736850"/>
                    <a:pt x="6076950" y="2901950"/>
                  </a:cubicBezTo>
                  <a:cubicBezTo>
                    <a:pt x="5913120" y="3065780"/>
                    <a:pt x="5694680" y="3155950"/>
                    <a:pt x="5461000" y="3155950"/>
                  </a:cubicBezTo>
                  <a:lnTo>
                    <a:pt x="889000" y="3155950"/>
                  </a:lnTo>
                  <a:cubicBezTo>
                    <a:pt x="656590" y="3155950"/>
                    <a:pt x="438150" y="3065780"/>
                    <a:pt x="273050" y="2901950"/>
                  </a:cubicBezTo>
                  <a:cubicBezTo>
                    <a:pt x="109220" y="2738120"/>
                    <a:pt x="19050" y="2519680"/>
                    <a:pt x="19050" y="2286000"/>
                  </a:cubicBezTo>
                  <a:lnTo>
                    <a:pt x="19050" y="889000"/>
                  </a:lnTo>
                  <a:cubicBezTo>
                    <a:pt x="19050" y="656590"/>
                    <a:pt x="109220" y="438150"/>
                    <a:pt x="273050" y="273050"/>
                  </a:cubicBezTo>
                  <a:cubicBezTo>
                    <a:pt x="438150" y="109220"/>
                    <a:pt x="656590" y="19050"/>
                    <a:pt x="889000" y="19050"/>
                  </a:cubicBezTo>
                  <a:lnTo>
                    <a:pt x="5461000" y="19050"/>
                  </a:lnTo>
                  <a:moveTo>
                    <a:pt x="5461000" y="0"/>
                  </a:moveTo>
                  <a:lnTo>
                    <a:pt x="889000" y="0"/>
                  </a:lnTo>
                  <a:cubicBezTo>
                    <a:pt x="397510" y="0"/>
                    <a:pt x="0" y="397510"/>
                    <a:pt x="0" y="889000"/>
                  </a:cubicBezTo>
                  <a:lnTo>
                    <a:pt x="0" y="2286000"/>
                  </a:lnTo>
                  <a:cubicBezTo>
                    <a:pt x="0" y="2777490"/>
                    <a:pt x="397510" y="3175000"/>
                    <a:pt x="889000" y="3175000"/>
                  </a:cubicBezTo>
                  <a:lnTo>
                    <a:pt x="5461000" y="3175000"/>
                  </a:lnTo>
                  <a:cubicBezTo>
                    <a:pt x="5952490" y="3175000"/>
                    <a:pt x="6350000" y="2777490"/>
                    <a:pt x="6350000" y="2286000"/>
                  </a:cubicBezTo>
                  <a:lnTo>
                    <a:pt x="6350000" y="889000"/>
                  </a:lnTo>
                  <a:cubicBezTo>
                    <a:pt x="6350000" y="397510"/>
                    <a:pt x="5952490" y="0"/>
                    <a:pt x="5461000" y="0"/>
                  </a:cubicBezTo>
                  <a:lnTo>
                    <a:pt x="5461000" y="0"/>
                  </a:lnTo>
                  <a:close/>
                </a:path>
              </a:pathLst>
            </a:custGeom>
            <a:solidFill>
              <a:srgbClr val="5D0101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1085850" y="2183718"/>
            <a:ext cx="6143369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Wha</a:t>
            </a:r>
            <a:r>
              <a:rPr lang="en-US" sz="3600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 is a Position Paper?</a:t>
            </a:r>
          </a:p>
          <a:p>
            <a:pPr algn="l">
              <a:lnSpc>
                <a:spcPts val="504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85850" y="3296322"/>
            <a:ext cx="7374538" cy="6434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A </a:t>
            </a:r>
            <a:r>
              <a:rPr lang="en-US" sz="2799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Position Paper</a:t>
            </a: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 is a </a:t>
            </a:r>
            <a:r>
              <a:rPr lang="en-US" sz="2799" u="sng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formal document</a:t>
            </a: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 submitted before the conference that explains your country’s official position on the agenda.</a:t>
            </a: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</a:p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Purpose: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Demonstrate</a:t>
            </a: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 research and preparation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Present your country’s policy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Introduce realistic solutions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Help Chairs evaluate your understanding</a:t>
            </a:r>
          </a:p>
          <a:p>
            <a:pPr algn="l">
              <a:lnSpc>
                <a:spcPts val="3919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0" y="43909"/>
            <a:ext cx="18288000" cy="1483690"/>
            <a:chOff x="0" y="0"/>
            <a:chExt cx="4816593" cy="39076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390766"/>
            </a:xfrm>
            <a:custGeom>
              <a:avLst/>
              <a:gdLst/>
              <a:ahLst/>
              <a:cxnLst/>
              <a:rect r="r" b="b" t="t" l="l"/>
              <a:pathLst>
                <a:path h="3907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5D0101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085850" y="506989"/>
            <a:ext cx="614336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STEM MUN 2026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621134" y="506989"/>
            <a:ext cx="7638166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Annual Conference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847485" y="1483690"/>
            <a:ext cx="9440515" cy="8803310"/>
          </a:xfrm>
          <a:custGeom>
            <a:avLst/>
            <a:gdLst/>
            <a:ahLst/>
            <a:cxnLst/>
            <a:rect r="r" b="b" t="t" l="l"/>
            <a:pathLst>
              <a:path h="8803310" w="9440515">
                <a:moveTo>
                  <a:pt x="0" y="0"/>
                </a:moveTo>
                <a:lnTo>
                  <a:pt x="9440515" y="0"/>
                </a:lnTo>
                <a:lnTo>
                  <a:pt x="9440515" y="8803310"/>
                </a:lnTo>
                <a:lnTo>
                  <a:pt x="0" y="88033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27664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62796" y="3660729"/>
            <a:ext cx="6143369" cy="2472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Definition of the iss</a:t>
            </a: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ue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Historical background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Current situation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UN involvement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Key stakeholders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87479" y="1803353"/>
            <a:ext cx="6143369" cy="1251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Before You Start Writing</a:t>
            </a:r>
          </a:p>
          <a:p>
            <a:pPr algn="l">
              <a:lnSpc>
                <a:spcPts val="5040"/>
              </a:lnSpc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0" y="43909"/>
            <a:ext cx="18288000" cy="1483690"/>
            <a:chOff x="0" y="0"/>
            <a:chExt cx="4816593" cy="3907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390766"/>
            </a:xfrm>
            <a:custGeom>
              <a:avLst/>
              <a:gdLst/>
              <a:ahLst/>
              <a:cxnLst/>
              <a:rect r="r" b="b" t="t" l="l"/>
              <a:pathLst>
                <a:path h="3907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5D0101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085850" y="506989"/>
            <a:ext cx="614336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STEM MUN 2026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621134" y="506989"/>
            <a:ext cx="7638166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Annual Conference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87479" y="2395808"/>
            <a:ext cx="7564794" cy="986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i="true" u="sng">
                <a:solidFill>
                  <a:srgbClr val="5D0101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Every Position Paper begins with research.</a:t>
            </a:r>
          </a:p>
          <a:p>
            <a:pPr algn="l">
              <a:lnSpc>
                <a:spcPts val="3919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387479" y="6694759"/>
            <a:ext cx="7564794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b="true" sz="2799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Research Your Country: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62796" y="3103199"/>
            <a:ext cx="7564794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b="true" sz="2799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Research Your Topic: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87479" y="7252289"/>
            <a:ext cx="6143369" cy="2472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Official foreign policy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Previo</a:t>
            </a: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us actions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Allia</a:t>
            </a: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nces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National interests</a:t>
            </a:r>
          </a:p>
          <a:p>
            <a:pPr algn="l" marL="604519" indent="-302260" lvl="1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Voting</a:t>
            </a:r>
            <a:r>
              <a:rPr lang="en-US" sz="2799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 records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589429" y="4877381"/>
            <a:ext cx="12584308" cy="4380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95526" indent="-447763" lvl="1">
              <a:lnSpc>
                <a:spcPts val="5807"/>
              </a:lnSpc>
              <a:buAutoNum type="arabicPeriod" startAt="1"/>
            </a:pPr>
            <a:r>
              <a:rPr lang="en-US" sz="4147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Header </a:t>
            </a:r>
          </a:p>
          <a:p>
            <a:pPr algn="l" marL="895526" indent="-447763" lvl="1">
              <a:lnSpc>
                <a:spcPts val="5807"/>
              </a:lnSpc>
              <a:buAutoNum type="arabicPeriod" startAt="1"/>
            </a:pPr>
            <a:r>
              <a:rPr lang="en-US" sz="4147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Background of the Issue</a:t>
            </a:r>
          </a:p>
          <a:p>
            <a:pPr algn="l" marL="895526" indent="-447763" lvl="1">
              <a:lnSpc>
                <a:spcPts val="5807"/>
              </a:lnSpc>
              <a:buAutoNum type="arabicPeriod" startAt="1"/>
            </a:pPr>
            <a:r>
              <a:rPr lang="en-US" sz="4147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Country’s Position</a:t>
            </a:r>
          </a:p>
          <a:p>
            <a:pPr algn="l" marL="895526" indent="-447763" lvl="1">
              <a:lnSpc>
                <a:spcPts val="5807"/>
              </a:lnSpc>
              <a:buAutoNum type="arabicPeriod" startAt="1"/>
            </a:pPr>
            <a:r>
              <a:rPr lang="en-US" sz="4147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Actions Taken</a:t>
            </a:r>
          </a:p>
          <a:p>
            <a:pPr algn="l" marL="895526" indent="-447763" lvl="1">
              <a:lnSpc>
                <a:spcPts val="5807"/>
              </a:lnSpc>
              <a:buAutoNum type="arabicPeriod" startAt="1"/>
            </a:pPr>
            <a:r>
              <a:rPr lang="en-US" sz="4147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Proposed Solutions</a:t>
            </a:r>
          </a:p>
          <a:p>
            <a:pPr algn="l" marL="895526" indent="-447763" lvl="1">
              <a:lnSpc>
                <a:spcPts val="5807"/>
              </a:lnSpc>
              <a:buAutoNum type="arabicPeriod" startAt="1"/>
            </a:pPr>
            <a:r>
              <a:rPr lang="en-US" sz="4147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References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488874" y="2151961"/>
            <a:ext cx="10809255" cy="1465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74"/>
              </a:lnSpc>
            </a:pPr>
            <a:r>
              <a:rPr lang="en-US" b="true" sz="419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Position Paper Structure</a:t>
            </a:r>
          </a:p>
          <a:p>
            <a:pPr algn="l">
              <a:lnSpc>
                <a:spcPts val="5874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0" y="43909"/>
            <a:ext cx="18288000" cy="1483690"/>
            <a:chOff x="0" y="0"/>
            <a:chExt cx="4816593" cy="3907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16592" cy="390766"/>
            </a:xfrm>
            <a:custGeom>
              <a:avLst/>
              <a:gdLst/>
              <a:ahLst/>
              <a:cxnLst/>
              <a:rect r="r" b="b" t="t" l="l"/>
              <a:pathLst>
                <a:path h="3907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5D010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85850" y="506989"/>
            <a:ext cx="614336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STEM MUN 2026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21134" y="506989"/>
            <a:ext cx="7638166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Annual Conference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488874" y="3243216"/>
            <a:ext cx="13310253" cy="11805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4"/>
              </a:lnSpc>
            </a:pPr>
            <a:r>
              <a:rPr lang="en-US" sz="3395" i="true" u="sng">
                <a:solidFill>
                  <a:srgbClr val="5D0101"/>
                </a:solidFill>
                <a:latin typeface="Open Sauce Italics"/>
                <a:ea typeface="Open Sauce Italics"/>
                <a:cs typeface="Open Sauce Italics"/>
                <a:sym typeface="Open Sauce Italics"/>
              </a:rPr>
              <a:t>Every Position Paper follows the same structure:</a:t>
            </a:r>
          </a:p>
          <a:p>
            <a:pPr algn="l">
              <a:lnSpc>
                <a:spcPts val="4754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070100"/>
            <a:ext cx="6143369" cy="1296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sz="3699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Part 1 – The Header</a:t>
            </a:r>
          </a:p>
          <a:p>
            <a:pPr algn="l">
              <a:lnSpc>
                <a:spcPts val="5179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2665270" y="2931323"/>
            <a:ext cx="13911726" cy="6913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63"/>
              </a:lnSpc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I</a:t>
            </a: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nclude the following information: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Country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Committee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Topic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Delegate</a:t>
            </a:r>
          </a:p>
          <a:p>
            <a:pPr algn="l">
              <a:lnSpc>
                <a:spcPts val="4263"/>
              </a:lnSpc>
            </a:pPr>
          </a:p>
          <a:p>
            <a:pPr algn="l">
              <a:lnSpc>
                <a:spcPts val="4263"/>
              </a:lnSpc>
            </a:pPr>
            <a:r>
              <a:rPr lang="en-US" b="true" sz="3045" u="sng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Example</a:t>
            </a:r>
          </a:p>
          <a:p>
            <a:pPr algn="l">
              <a:lnSpc>
                <a:spcPts val="4263"/>
              </a:lnSpc>
            </a:pPr>
          </a:p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Country: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 Republic of Indonesia</a:t>
            </a:r>
          </a:p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Committee: 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United Nations Security Council</a:t>
            </a:r>
          </a:p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Topic: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 Preventing the Expansion of the Gaza War into a Regional Conflict</a:t>
            </a:r>
          </a:p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Delegate: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 Youssef Alaa Abd-Elhafiz</a:t>
            </a:r>
          </a:p>
          <a:p>
            <a:pPr algn="l">
              <a:lnSpc>
                <a:spcPts val="4263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0" y="43909"/>
            <a:ext cx="18288000" cy="1483690"/>
            <a:chOff x="0" y="0"/>
            <a:chExt cx="4816593" cy="3907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16592" cy="390766"/>
            </a:xfrm>
            <a:custGeom>
              <a:avLst/>
              <a:gdLst/>
              <a:ahLst/>
              <a:cxnLst/>
              <a:rect r="r" b="b" t="t" l="l"/>
              <a:pathLst>
                <a:path h="3907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5D010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85850" y="506989"/>
            <a:ext cx="614336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STEM MUN 2026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21134" y="506989"/>
            <a:ext cx="7638166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Annual Conference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070100"/>
            <a:ext cx="12562641" cy="1296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sz="3699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Part 2 – Background of the Issue</a:t>
            </a:r>
          </a:p>
          <a:p>
            <a:pPr algn="l">
              <a:lnSpc>
                <a:spcPts val="5179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864544" y="3500792"/>
            <a:ext cx="7850034" cy="63805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63"/>
              </a:lnSpc>
            </a:pPr>
            <a:r>
              <a:rPr lang="en-US" sz="3045" u="sng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</a:t>
            </a:r>
            <a:r>
              <a:rPr lang="en-US" b="true" sz="3045" u="sng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urpose:</a:t>
            </a:r>
          </a:p>
          <a:p>
            <a:pPr algn="l">
              <a:lnSpc>
                <a:spcPts val="4263"/>
              </a:lnSpc>
            </a:pPr>
          </a:p>
          <a:p>
            <a:pPr algn="l">
              <a:lnSpc>
                <a:spcPts val="4263"/>
              </a:lnSpc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Explain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 the 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issue 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f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r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o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m a g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l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oba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l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 perspect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i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ve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be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for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e d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i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scussi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n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g your country.</a:t>
            </a:r>
          </a:p>
          <a:p>
            <a:pPr algn="l">
              <a:lnSpc>
                <a:spcPts val="4263"/>
              </a:lnSpc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Include</a:t>
            </a:r>
          </a:p>
          <a:p>
            <a:pPr algn="l">
              <a:lnSpc>
                <a:spcPts val="4263"/>
              </a:lnSpc>
            </a:pPr>
          </a:p>
          <a:p>
            <a:pPr algn="l">
              <a:lnSpc>
                <a:spcPts val="4263"/>
              </a:lnSpc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✔ Defin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ition of the problem</a:t>
            </a:r>
          </a:p>
          <a:p>
            <a:pPr algn="l">
              <a:lnSpc>
                <a:spcPts val="4263"/>
              </a:lnSpc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✔ R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ecent facts and st</a:t>
            </a:r>
            <a:r>
              <a:rPr lang="en-US" sz="3045" u="none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a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tistics</a:t>
            </a:r>
          </a:p>
          <a:p>
            <a:pPr algn="l">
              <a:lnSpc>
                <a:spcPts val="4263"/>
              </a:lnSpc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✔ H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u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ma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n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i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t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a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r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ian, political or econ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om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ic i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m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pact</a:t>
            </a:r>
          </a:p>
          <a:p>
            <a:pPr algn="l">
              <a:lnSpc>
                <a:spcPts val="4263"/>
              </a:lnSpc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✔ Why th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i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s issue ma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tte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rs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internationally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0" y="43909"/>
            <a:ext cx="18288000" cy="1483690"/>
            <a:chOff x="0" y="0"/>
            <a:chExt cx="4816593" cy="3907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16592" cy="390766"/>
            </a:xfrm>
            <a:custGeom>
              <a:avLst/>
              <a:gdLst/>
              <a:ahLst/>
              <a:cxnLst/>
              <a:rect r="r" b="b" t="t" l="l"/>
              <a:pathLst>
                <a:path h="3907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5D010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85850" y="506989"/>
            <a:ext cx="614336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STEM MUN 2026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21134" y="506989"/>
            <a:ext cx="7638166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Annual Conference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714578" y="2699385"/>
            <a:ext cx="9451278" cy="26473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35"/>
              </a:lnSpc>
            </a:pPr>
          </a:p>
          <a:p>
            <a:pPr algn="l">
              <a:lnSpc>
                <a:spcPts val="4235"/>
              </a:lnSpc>
            </a:pPr>
            <a:r>
              <a:rPr lang="en-US" sz="302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Formula:</a:t>
            </a:r>
          </a:p>
          <a:p>
            <a:pPr algn="l">
              <a:lnSpc>
                <a:spcPts val="4235"/>
              </a:lnSpc>
            </a:pPr>
          </a:p>
          <a:p>
            <a:pPr algn="l">
              <a:lnSpc>
                <a:spcPts val="4235"/>
              </a:lnSpc>
            </a:pPr>
            <a:r>
              <a:rPr lang="en-US" sz="302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P</a:t>
            </a:r>
            <a:r>
              <a:rPr lang="en-US" sz="302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robl</a:t>
            </a:r>
            <a:r>
              <a:rPr lang="en-US" sz="302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em ➜ </a:t>
            </a:r>
            <a:r>
              <a:rPr lang="en-US" sz="302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Evidenc</a:t>
            </a:r>
            <a:r>
              <a:rPr lang="en-US" sz="302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e ➜ I</a:t>
            </a:r>
            <a:r>
              <a:rPr lang="en-US" sz="302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mpact ➜ Importance</a:t>
            </a:r>
          </a:p>
          <a:p>
            <a:pPr algn="l">
              <a:lnSpc>
                <a:spcPts val="4235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9374900" y="5908674"/>
            <a:ext cx="7638166" cy="2113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35"/>
              </a:lnSpc>
            </a:pPr>
            <a:r>
              <a:rPr lang="en-US" sz="302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Exa</a:t>
            </a:r>
            <a:r>
              <a:rPr lang="en-US" sz="302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mple: Use the first section of the Indonesia Position </a:t>
            </a:r>
            <a:r>
              <a:rPr lang="en-US" sz="302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Pape</a:t>
            </a:r>
            <a:r>
              <a:rPr lang="en-US" b="true" sz="302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 to show how the writer introduces the issue with facts, statistics, and credible sources.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070100"/>
            <a:ext cx="12562641" cy="639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b="true" sz="3699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Part 3 – Country Position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64544" y="3500792"/>
            <a:ext cx="7850034" cy="5313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</a:t>
            </a: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ow answer:</a:t>
            </a:r>
          </a:p>
          <a:p>
            <a:pPr algn="l">
              <a:lnSpc>
                <a:spcPts val="4263"/>
              </a:lnSpc>
            </a:pPr>
            <a:r>
              <a:rPr lang="en-US" b="true" sz="3045" u="sng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What does YOUR country think?</a:t>
            </a:r>
          </a:p>
          <a:p>
            <a:pPr algn="l">
              <a:lnSpc>
                <a:spcPts val="4263"/>
              </a:lnSpc>
            </a:pPr>
          </a:p>
          <a:p>
            <a:pPr algn="l">
              <a:lnSpc>
                <a:spcPts val="4263"/>
              </a:lnSpc>
            </a:pPr>
          </a:p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Include: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Official policy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National interests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Government statements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Diplomatic priorities</a:t>
            </a:r>
          </a:p>
          <a:p>
            <a:pPr algn="l">
              <a:lnSpc>
                <a:spcPts val="4263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0" y="43909"/>
            <a:ext cx="18288000" cy="1483690"/>
            <a:chOff x="0" y="0"/>
            <a:chExt cx="4816593" cy="3907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16592" cy="390766"/>
            </a:xfrm>
            <a:custGeom>
              <a:avLst/>
              <a:gdLst/>
              <a:ahLst/>
              <a:cxnLst/>
              <a:rect r="r" b="b" t="t" l="l"/>
              <a:pathLst>
                <a:path h="3907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5D010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85850" y="506989"/>
            <a:ext cx="614336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STEM MUN 2026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21134" y="506989"/>
            <a:ext cx="7638166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Annual Conference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714578" y="2699385"/>
            <a:ext cx="9451278" cy="31807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35"/>
              </a:lnSpc>
            </a:pPr>
          </a:p>
          <a:p>
            <a:pPr algn="l">
              <a:lnSpc>
                <a:spcPts val="4235"/>
              </a:lnSpc>
            </a:pPr>
            <a:r>
              <a:rPr lang="en-US" sz="302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Formula:</a:t>
            </a:r>
          </a:p>
          <a:p>
            <a:pPr algn="l">
              <a:lnSpc>
                <a:spcPts val="4235"/>
              </a:lnSpc>
            </a:pPr>
          </a:p>
          <a:p>
            <a:pPr algn="l">
              <a:lnSpc>
                <a:spcPts val="4235"/>
              </a:lnSpc>
            </a:pPr>
            <a:r>
              <a:rPr lang="en-US" sz="302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Count</a:t>
            </a:r>
            <a:r>
              <a:rPr lang="en-US" sz="302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ry Policy</a:t>
            </a:r>
            <a:r>
              <a:rPr lang="en-US" sz="302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 ➜ Nat</a:t>
            </a:r>
            <a:r>
              <a:rPr lang="en-US" sz="302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ional Int</a:t>
            </a:r>
            <a:r>
              <a:rPr lang="en-US" sz="302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erest ➜ Offi</a:t>
            </a:r>
            <a:r>
              <a:rPr lang="en-US" sz="302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cial Position ➜ Diplomatic Goals</a:t>
            </a:r>
          </a:p>
          <a:p>
            <a:pPr algn="l">
              <a:lnSpc>
                <a:spcPts val="4235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9374900" y="5908674"/>
            <a:ext cx="7638166" cy="15805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35"/>
              </a:lnSpc>
            </a:pPr>
            <a:r>
              <a:rPr lang="en-US" sz="302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Exa</a:t>
            </a:r>
            <a:r>
              <a:rPr lang="en-US" sz="302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mple: Highlight how Indonesia explains i</a:t>
            </a:r>
            <a:r>
              <a:rPr lang="en-US" b="true" sz="302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ts support for Palestine and links it to its foreign policy. 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070100"/>
            <a:ext cx="12562641" cy="1296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sz="3699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Part 4 – Actions Taken</a:t>
            </a:r>
          </a:p>
          <a:p>
            <a:pPr algn="l">
              <a:lnSpc>
                <a:spcPts val="5179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864544" y="3500792"/>
            <a:ext cx="7850034" cy="5847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This secti</a:t>
            </a: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on answers:</a:t>
            </a:r>
          </a:p>
          <a:p>
            <a:pPr algn="l">
              <a:lnSpc>
                <a:spcPts val="4263"/>
              </a:lnSpc>
            </a:pP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What </a:t>
            </a: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ha</a:t>
            </a: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 </a:t>
            </a: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your</a:t>
            </a: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country </a:t>
            </a: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already done?</a:t>
            </a:r>
          </a:p>
          <a:p>
            <a:pPr algn="l">
              <a:lnSpc>
                <a:spcPts val="4263"/>
              </a:lnSpc>
            </a:pPr>
          </a:p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Examples include: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Signed treaties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Voted on UN resolutions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Hosted conferences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Sent humanitarian aid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Passed national policies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Joined international initiatives</a:t>
            </a:r>
          </a:p>
          <a:p>
            <a:pPr algn="l">
              <a:lnSpc>
                <a:spcPts val="4263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0" y="43909"/>
            <a:ext cx="18288000" cy="1483690"/>
            <a:chOff x="0" y="0"/>
            <a:chExt cx="4816593" cy="3907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16592" cy="390766"/>
            </a:xfrm>
            <a:custGeom>
              <a:avLst/>
              <a:gdLst/>
              <a:ahLst/>
              <a:cxnLst/>
              <a:rect r="r" b="b" t="t" l="l"/>
              <a:pathLst>
                <a:path h="3907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5D010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85850" y="506989"/>
            <a:ext cx="614336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STEM MUN 2026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21134" y="506989"/>
            <a:ext cx="7638166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Annual Conference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374900" y="5908674"/>
            <a:ext cx="7638166" cy="26473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35"/>
              </a:lnSpc>
            </a:pPr>
            <a:r>
              <a:rPr lang="en-US" sz="302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Exa</a:t>
            </a:r>
            <a:r>
              <a:rPr lang="en-US" sz="302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mple: Indonesia mentions di</a:t>
            </a:r>
            <a:r>
              <a:rPr lang="en-US" sz="302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plomatic recognition, humanitarian aid, scholarships, and support for UN resolutions.  </a:t>
            </a:r>
          </a:p>
          <a:p>
            <a:pPr algn="l">
              <a:lnSpc>
                <a:spcPts val="4235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070100"/>
            <a:ext cx="12562641" cy="639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b="true" sz="3699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Part 5 – Proposed Solutions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3271520"/>
            <a:ext cx="7850034" cy="5313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Your soluti</a:t>
            </a: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ons should be:</a:t>
            </a:r>
          </a:p>
          <a:p>
            <a:pPr algn="l">
              <a:lnSpc>
                <a:spcPts val="4263"/>
              </a:lnSpc>
            </a:pPr>
          </a:p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✔ Re</a:t>
            </a: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alistic</a:t>
            </a:r>
          </a:p>
          <a:p>
            <a:pPr algn="l">
              <a:lnSpc>
                <a:spcPts val="4263"/>
              </a:lnSpc>
            </a:pP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✔ Relev</a:t>
            </a: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ant to</a:t>
            </a: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</a:t>
            </a: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your</a:t>
            </a: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country’s </a:t>
            </a: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policy</a:t>
            </a:r>
          </a:p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✔ Action-oriented</a:t>
            </a:r>
          </a:p>
          <a:p>
            <a:pPr algn="l">
              <a:lnSpc>
                <a:spcPts val="4263"/>
              </a:lnSpc>
            </a:pPr>
          </a:p>
          <a:p>
            <a:pPr algn="l">
              <a:lnSpc>
                <a:spcPts val="4263"/>
              </a:lnSpc>
            </a:pPr>
            <a:r>
              <a:rPr lang="en-US" sz="304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Start each solution with an action verb.</a:t>
            </a:r>
          </a:p>
          <a:p>
            <a:pPr algn="l">
              <a:lnSpc>
                <a:spcPts val="4263"/>
              </a:lnSpc>
            </a:pPr>
          </a:p>
          <a:p>
            <a:pPr algn="l">
              <a:lnSpc>
                <a:spcPts val="4263"/>
              </a:lnSpc>
            </a:pPr>
          </a:p>
          <a:p>
            <a:pPr algn="l">
              <a:lnSpc>
                <a:spcPts val="4263"/>
              </a:lnSpc>
            </a:pPr>
            <a:r>
              <a:rPr lang="en-US" sz="3045">
                <a:solidFill>
                  <a:srgbClr val="5D0101"/>
                </a:solidFill>
                <a:latin typeface="Open Sauce"/>
                <a:ea typeface="Open Sauce"/>
                <a:cs typeface="Open Sauce"/>
                <a:sym typeface="Open Sauce"/>
              </a:rPr>
              <a:t>Examples: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0" y="43909"/>
            <a:ext cx="18288000" cy="1483690"/>
            <a:chOff x="0" y="0"/>
            <a:chExt cx="4816593" cy="39076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816592" cy="390766"/>
            </a:xfrm>
            <a:custGeom>
              <a:avLst/>
              <a:gdLst/>
              <a:ahLst/>
              <a:cxnLst/>
              <a:rect r="r" b="b" t="t" l="l"/>
              <a:pathLst>
                <a:path h="39076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390766"/>
                  </a:lnTo>
                  <a:lnTo>
                    <a:pt x="0" y="390766"/>
                  </a:lnTo>
                  <a:close/>
                </a:path>
              </a:pathLst>
            </a:custGeom>
            <a:solidFill>
              <a:srgbClr val="5D010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4816593" cy="4288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85850" y="506989"/>
            <a:ext cx="6143369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true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STEM MUN 2026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21134" y="506989"/>
            <a:ext cx="7638166" cy="490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EFF4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Annual Conference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772258" y="3804920"/>
            <a:ext cx="7638166" cy="2113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35"/>
              </a:lnSpc>
            </a:pPr>
            <a:r>
              <a:rPr lang="en-US" sz="302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Exa</a:t>
            </a:r>
            <a:r>
              <a:rPr lang="en-US" sz="3025" b="tru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mple: The Indonesia Position Pa</a:t>
            </a:r>
            <a:r>
              <a:rPr lang="en-US" b="true" sz="302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per proposes a ceasefire, humanitarian corridors, peacekeeping efforts, and reconstruction support. 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385004" y="7315896"/>
            <a:ext cx="7850034" cy="2646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b="true" sz="304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Establish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b="true" sz="304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Encourage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b="true" sz="304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Support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b="true" sz="304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Dev</a:t>
            </a: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elop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Cre</a:t>
            </a:r>
            <a:r>
              <a:rPr lang="en-US" b="true" sz="304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ate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327337" y="7315896"/>
            <a:ext cx="7850034" cy="2646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b="true" sz="304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</a:t>
            </a:r>
            <a:r>
              <a:rPr lang="en-US" b="true" sz="304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romote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b="true" sz="304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Strengthen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b="true" sz="304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Dep</a:t>
            </a: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loy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</a:t>
            </a: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rovide</a:t>
            </a:r>
          </a:p>
          <a:p>
            <a:pPr algn="l" marL="657487" indent="-328743" lvl="1">
              <a:lnSpc>
                <a:spcPts val="4263"/>
              </a:lnSpc>
              <a:buFont typeface="Arial"/>
              <a:buChar char="•"/>
            </a:pPr>
            <a:r>
              <a:rPr lang="en-US" b="true" sz="3045" u="none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</a:t>
            </a:r>
            <a:r>
              <a:rPr lang="en-US" b="true" sz="3045">
                <a:solidFill>
                  <a:srgbClr val="5D0101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all upon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DAHOCHHxfGE</dc:identifier>
  <dcterms:modified xsi:type="dcterms:W3CDTF">2011-08-01T06:04:30Z</dcterms:modified>
  <cp:revision>1</cp:revision>
  <dc:title>Blue and White University Course Introduction Presentation</dc:title>
</cp:coreProperties>
</file>